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notesMasterIdLst>
    <p:notesMasterId r:id="rId8"/>
  </p:notesMasterIdLst>
  <p:sldIdLst>
    <p:sldId id="644" r:id="rId2"/>
    <p:sldId id="643" r:id="rId3"/>
    <p:sldId id="645" r:id="rId4"/>
    <p:sldId id="646" r:id="rId5"/>
    <p:sldId id="647" r:id="rId6"/>
    <p:sldId id="648" r:id="rId7"/>
  </p:sldIdLst>
  <p:sldSz cx="9144000" cy="6858000" type="screen4x3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6C9644D-B8AA-4842-B55B-23CBD62C4823}" type="datetimeFigureOut">
              <a:rPr lang="zh-CN" altLang="en-US"/>
              <a:pPr>
                <a:defRPr/>
              </a:pPr>
              <a:t>2024-10-22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C39406AE-21CF-4281-A704-AD15F0C3EE2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4846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1371600" y="1371600"/>
            <a:ext cx="6477000" cy="1905000"/>
          </a:xfrm>
        </p:spPr>
        <p:txBody>
          <a:bodyPr anchor="b"/>
          <a:lstStyle>
            <a:lvl1pPr algn="ctr">
              <a:lnSpc>
                <a:spcPct val="100000"/>
              </a:lnSpc>
              <a:defRPr sz="4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352800"/>
            <a:ext cx="6477000" cy="457200"/>
          </a:xfrm>
          <a:ln w="12700"/>
        </p:spPr>
        <p:txBody>
          <a:bodyPr lIns="91440" tIns="0" rIns="91440" bIns="0"/>
          <a:lstStyle>
            <a:lvl1pPr marL="0" indent="0" algn="ctr">
              <a:spcBef>
                <a:spcPct val="0"/>
              </a:spcBef>
              <a:buClrTx/>
              <a:buFontTx/>
              <a:buNone/>
              <a:defRPr/>
            </a:lvl1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3ACBB60-FDAB-4926-8BFF-EA0BEFBACC3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237759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476672"/>
            <a:ext cx="5791200" cy="5334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1124744"/>
            <a:ext cx="7286676" cy="5018900"/>
          </a:xfrm>
        </p:spPr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BDD74F1-AE53-4359-8090-EB67AC61C5D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32558888"/>
      </p:ext>
    </p:extLst>
  </p:cSld>
  <p:clrMapOvr>
    <a:masterClrMapping/>
  </p:clrMapOvr>
  <p:transition spd="slow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5179107-1935-4D78-991F-39BAF6CE611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67096390"/>
      </p:ext>
    </p:extLst>
  </p:cSld>
  <p:clrMapOvr>
    <a:masterClrMapping/>
  </p:clrMapOvr>
  <p:transition spd="slow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E246DC4-31B4-455E-AF86-289A90143AE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43534007"/>
      </p:ext>
    </p:extLst>
  </p:cSld>
  <p:clrMapOvr>
    <a:masterClrMapping/>
  </p:clrMapOvr>
  <p:transition spd="slow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24B1ED-14C0-489A-911D-BF318271228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60625865"/>
      </p:ext>
    </p:extLst>
  </p:cSld>
  <p:clrMapOvr>
    <a:masterClrMapping/>
  </p:clrMapOvr>
  <p:transition spd="slow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9604D4-D5A0-4C98-BE17-3F5CE4AD4E3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05388411"/>
      </p:ext>
    </p:extLst>
  </p:cSld>
  <p:clrMapOvr>
    <a:masterClrMapping/>
  </p:clrMapOvr>
  <p:transition spd="slow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DA268C2-9464-47E2-8B3A-3F720FD29FA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9072365"/>
      </p:ext>
    </p:extLst>
  </p:cSld>
  <p:clrMapOvr>
    <a:masterClrMapping/>
  </p:clrMapOvr>
  <p:transition spd="slow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B7C2E3C-502B-4F50-83D6-ECDA6CA60D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46666470"/>
      </p:ext>
    </p:extLst>
  </p:cSld>
  <p:clrMapOvr>
    <a:masterClrMapping/>
  </p:clrMapOvr>
  <p:transition spd="slow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1AFD830-0809-44E3-B858-2F8E686731D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13662166"/>
      </p:ext>
    </p:extLst>
  </p:cSld>
  <p:clrMapOvr>
    <a:masterClrMapping/>
  </p:clrMapOvr>
  <p:transition spd="slow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D13750-23C9-44EC-B3FB-5599132CE8F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9381479"/>
      </p:ext>
    </p:extLst>
  </p:cSld>
  <p:clrMapOvr>
    <a:masterClrMapping/>
  </p:clrMapOvr>
  <p:transition spd="slow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324600" y="819150"/>
            <a:ext cx="1447800" cy="481965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981200" y="819150"/>
            <a:ext cx="4191000" cy="481965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F7DF64-0130-4D4B-88F9-29BA96E84F2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6981064"/>
      </p:ext>
    </p:extLst>
  </p:cSld>
  <p:clrMapOvr>
    <a:masterClrMapping/>
  </p:clrMapOvr>
  <p:transition spd="slow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0274" y="22"/>
            <a:ext cx="7399337" cy="8413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049338" y="1476377"/>
            <a:ext cx="7027862" cy="4665663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85228230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627" y="685800"/>
            <a:ext cx="854075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304811" y="1981200"/>
            <a:ext cx="4194175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51386" y="19812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51386" y="4000500"/>
            <a:ext cx="4194175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301636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11" y="6019800"/>
            <a:ext cx="2289175" cy="476250"/>
          </a:xfr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2E4E614-7924-4710-A488-05974A512A6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4241851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1_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953000" y="17526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953000" y="3771900"/>
            <a:ext cx="2819400" cy="18669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B08C1C-807C-4909-8072-FF2C1735596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82546804"/>
      </p:ext>
    </p:extLst>
  </p:cSld>
  <p:clrMapOvr>
    <a:masterClrMapping/>
  </p:clrMapOvr>
  <p:transition spd="slow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19812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953000" y="1752600"/>
            <a:ext cx="2819400" cy="3886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E9EB6B4-A08A-4371-A67C-E308B9E70E1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3941239"/>
      </p:ext>
    </p:extLst>
  </p:cSld>
  <p:clrMapOvr>
    <a:masterClrMapping/>
  </p:clrMapOvr>
  <p:transition spd="slow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B04D165-5BD8-408F-B6A2-6675D7BD9A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8204586"/>
      </p:ext>
    </p:extLst>
  </p:cSld>
  <p:clrMapOvr>
    <a:masterClrMapping/>
  </p:clrMapOvr>
  <p:transition spd="slow">
    <p:randomBa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819150"/>
            <a:ext cx="5791200" cy="5334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1981200" y="1752600"/>
            <a:ext cx="5791200" cy="3886200"/>
          </a:xfrm>
        </p:spPr>
        <p:txBody>
          <a:bodyPr/>
          <a:lstStyle/>
          <a:p>
            <a:pPr lvl="0"/>
            <a:endParaRPr lang="zh-CN" altLang="en-US" noProof="0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621895A-F9C7-4886-AA1D-B21A5172F76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70990559"/>
      </p:ext>
    </p:extLst>
  </p:cSld>
  <p:clrMapOvr>
    <a:masterClrMapping/>
  </p:clrMapOvr>
  <p:transition spd="slow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819150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81200" y="1752600"/>
            <a:ext cx="57912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8400"/>
            <a:ext cx="2667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49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3886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7" rIns="92075" bIns="46037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latin typeface="Century Gothic" pitchFamily="34" charset="0"/>
                <a:ea typeface="+mn-ea"/>
              </a:defRPr>
            </a:lvl1pPr>
          </a:lstStyle>
          <a:p>
            <a:pPr>
              <a:defRPr/>
            </a:pPr>
            <a:fld id="{75C2CC7E-4749-4B94-A543-EF42A41F018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7" r:id="rId1"/>
    <p:sldLayoutId id="2147484828" r:id="rId2"/>
    <p:sldLayoutId id="2147484829" r:id="rId3"/>
    <p:sldLayoutId id="2147484830" r:id="rId4"/>
    <p:sldLayoutId id="2147484831" r:id="rId5"/>
    <p:sldLayoutId id="2147484832" r:id="rId6"/>
    <p:sldLayoutId id="2147484833" r:id="rId7"/>
    <p:sldLayoutId id="2147484834" r:id="rId8"/>
    <p:sldLayoutId id="2147484835" r:id="rId9"/>
    <p:sldLayoutId id="2147484836" r:id="rId10"/>
    <p:sldLayoutId id="2147484837" r:id="rId11"/>
    <p:sldLayoutId id="2147484838" r:id="rId12"/>
    <p:sldLayoutId id="2147484839" r:id="rId13"/>
    <p:sldLayoutId id="2147484840" r:id="rId14"/>
    <p:sldLayoutId id="2147484841" r:id="rId15"/>
    <p:sldLayoutId id="2147484842" r:id="rId16"/>
    <p:sldLayoutId id="2147484843" r:id="rId17"/>
  </p:sldLayoutIdLst>
  <p:transition spd="slow">
    <p:randomBar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宋体" pitchFamily="2" charset="-122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chemeClr val="bg1"/>
        </a:buClr>
        <a:buChar char="•"/>
        <a:defRPr sz="24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200">
          <a:solidFill>
            <a:schemeClr val="bg1"/>
          </a:solidFill>
          <a:latin typeface="+mn-lt"/>
          <a:ea typeface="+mn-ea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000">
          <a:solidFill>
            <a:schemeClr val="bg1"/>
          </a:solidFill>
          <a:latin typeface="+mn-lt"/>
          <a:ea typeface="+mn-ea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5pPr>
      <a:lvl6pPr marL="22288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6pPr>
      <a:lvl7pPr marL="26860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7pPr>
      <a:lvl8pPr marL="31432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8pPr>
      <a:lvl9pPr marL="3600450" indent="-2286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16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章 </a:t>
            </a:r>
            <a:r>
              <a:rPr lang="en-US" altLang="zh-CN" dirty="0" smtClean="0"/>
              <a:t>SQL</a:t>
            </a:r>
            <a:r>
              <a:rPr lang="zh-CN" altLang="en-US" dirty="0" smtClean="0"/>
              <a:t>查询操作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b="1" dirty="0" smtClean="0"/>
          </a:p>
          <a:p>
            <a:r>
              <a:rPr lang="en-US" altLang="zh-CN" b="1" dirty="0" smtClean="0"/>
              <a:t>1</a:t>
            </a:r>
            <a:r>
              <a:rPr lang="zh-CN" altLang="en-US" b="1" dirty="0" smtClean="0"/>
              <a:t>、相等查询</a:t>
            </a:r>
            <a:endParaRPr lang="en-US" altLang="zh-CN" b="1" dirty="0" smtClean="0"/>
          </a:p>
          <a:p>
            <a:r>
              <a:rPr lang="en-US" altLang="zh-CN" b="1" dirty="0" smtClean="0"/>
              <a:t>2</a:t>
            </a:r>
            <a:r>
              <a:rPr lang="zh-CN" altLang="en-US" b="1" dirty="0" smtClean="0"/>
              <a:t>、模糊查询</a:t>
            </a:r>
            <a:endParaRPr lang="en-US" altLang="zh-CN" b="1" dirty="0" smtClean="0"/>
          </a:p>
          <a:p>
            <a:r>
              <a:rPr lang="en-US" altLang="zh-CN" b="1" dirty="0" smtClean="0"/>
              <a:t>3</a:t>
            </a:r>
            <a:r>
              <a:rPr lang="zh-CN" altLang="en-US" b="1" dirty="0" smtClean="0"/>
              <a:t>、与或非查询</a:t>
            </a:r>
            <a:endParaRPr lang="en-US" altLang="zh-CN" b="1" dirty="0" smtClean="0"/>
          </a:p>
          <a:p>
            <a:r>
              <a:rPr lang="en-US" altLang="zh-CN" b="1" dirty="0" smtClean="0"/>
              <a:t>4</a:t>
            </a:r>
            <a:r>
              <a:rPr lang="zh-CN" altLang="en-US" b="1" dirty="0" smtClean="0"/>
              <a:t>、</a:t>
            </a:r>
            <a:r>
              <a:rPr lang="zh-CN" altLang="en-US" b="1" dirty="0"/>
              <a:t>数值</a:t>
            </a:r>
            <a:r>
              <a:rPr lang="zh-CN" altLang="en-US" b="1" dirty="0" smtClean="0"/>
              <a:t>条件查询</a:t>
            </a:r>
            <a:endParaRPr lang="en-US" altLang="zh-CN" b="1" dirty="0" smtClean="0"/>
          </a:p>
          <a:p>
            <a:r>
              <a:rPr lang="en-US" altLang="zh-CN" b="1" dirty="0" smtClean="0"/>
              <a:t>5</a:t>
            </a:r>
            <a:r>
              <a:rPr lang="zh-CN" altLang="en-US" b="1" dirty="0" smtClean="0"/>
              <a:t>、显示限制</a:t>
            </a:r>
            <a:endParaRPr lang="en-US" altLang="zh-CN" b="1" dirty="0" smtClean="0"/>
          </a:p>
          <a:p>
            <a:r>
              <a:rPr lang="en-US" altLang="zh-CN" b="1" dirty="0"/>
              <a:t>6</a:t>
            </a:r>
            <a:r>
              <a:rPr lang="zh-CN" altLang="en-US" b="1" dirty="0" smtClean="0"/>
              <a:t>、排序</a:t>
            </a:r>
            <a:endParaRPr lang="en-US" altLang="zh-CN" b="1" dirty="0" smtClean="0"/>
          </a:p>
          <a:p>
            <a:endParaRPr lang="zh-CN" altLang="en-US" b="1" dirty="0"/>
          </a:p>
          <a:p>
            <a:endParaRPr lang="en-US" altLang="zh-CN" b="1" dirty="0"/>
          </a:p>
          <a:p>
            <a:endParaRPr lang="en-US" altLang="zh-CN" b="1" dirty="0"/>
          </a:p>
          <a:p>
            <a:endParaRPr lang="en-US" altLang="zh-CN" b="1" dirty="0" smtClean="0"/>
          </a:p>
        </p:txBody>
      </p:sp>
    </p:spTree>
    <p:extLst>
      <p:ext uri="{BB962C8B-B14F-4D97-AF65-F5344CB8AC3E}">
        <p14:creationId xmlns:p14="http://schemas.microsoft.com/office/powerpoint/2010/main" val="3207673412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节、相等查询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24744"/>
            <a:ext cx="8496944" cy="5018900"/>
          </a:xfrm>
        </p:spPr>
        <p:txBody>
          <a:bodyPr/>
          <a:lstStyle/>
          <a:p>
            <a:r>
              <a:rPr lang="zh-CN" altLang="en-US" dirty="0" smtClean="0"/>
              <a:t>绝对匹配，用</a:t>
            </a:r>
            <a:r>
              <a:rPr lang="zh-CN" altLang="en-US" dirty="0"/>
              <a:t>等号</a:t>
            </a:r>
            <a:r>
              <a:rPr lang="en-US" altLang="zh-CN" dirty="0" smtClean="0"/>
              <a:t>=</a:t>
            </a:r>
          </a:p>
          <a:p>
            <a:r>
              <a:rPr lang="zh-CN" altLang="en-US" dirty="0"/>
              <a:t>如：</a:t>
            </a:r>
            <a:r>
              <a:rPr lang="en-US" altLang="zh-CN" dirty="0"/>
              <a:t>select  *  from  student  where  </a:t>
            </a:r>
            <a:r>
              <a:rPr lang="en-US" altLang="zh-CN" dirty="0" err="1"/>
              <a:t>classno</a:t>
            </a:r>
            <a:r>
              <a:rPr lang="en-US" altLang="zh-CN" dirty="0"/>
              <a:t>='20000001'</a:t>
            </a:r>
          </a:p>
          <a:p>
            <a:r>
              <a:rPr lang="en-US" altLang="zh-CN" dirty="0"/>
              <a:t>select   *  from  student  where  </a:t>
            </a:r>
            <a:r>
              <a:rPr lang="en-US" altLang="zh-CN" dirty="0" err="1"/>
              <a:t>stuname</a:t>
            </a:r>
            <a:r>
              <a:rPr lang="en-US" altLang="zh-CN" dirty="0"/>
              <a:t>='</a:t>
            </a:r>
            <a:r>
              <a:rPr lang="zh-CN" altLang="en-US" dirty="0" smtClean="0"/>
              <a:t>林斌</a:t>
            </a:r>
            <a:r>
              <a:rPr lang="en-US" altLang="zh-CN" dirty="0" smtClean="0"/>
              <a:t>‘</a:t>
            </a:r>
          </a:p>
          <a:p>
            <a:endParaRPr lang="en-US" altLang="zh-CN" dirty="0"/>
          </a:p>
          <a:p>
            <a:r>
              <a:rPr lang="zh-CN" altLang="en-US" dirty="0" smtClean="0"/>
              <a:t>注：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之后的条件表达式中，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1</a:t>
            </a:r>
            <a:r>
              <a:rPr lang="zh-CN" altLang="en-US" dirty="0" smtClean="0"/>
              <a:t>）字符型和日期时间型的常量要用英文单引号引起来。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）数值类型</a:t>
            </a:r>
            <a:r>
              <a:rPr lang="zh-CN" altLang="en-US" dirty="0"/>
              <a:t>的</a:t>
            </a:r>
            <a:r>
              <a:rPr lang="zh-CN" altLang="en-US" dirty="0" smtClean="0"/>
              <a:t>常量不要</a:t>
            </a:r>
            <a:r>
              <a:rPr lang="zh-CN" altLang="en-US" dirty="0"/>
              <a:t>用英文单引号引起来。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69581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8662" y="476672"/>
            <a:ext cx="7286676" cy="5666972"/>
          </a:xfrm>
        </p:spPr>
        <p:txBody>
          <a:bodyPr/>
          <a:lstStyle/>
          <a:p>
            <a:r>
              <a:rPr lang="zh-CN" altLang="en-US" dirty="0"/>
              <a:t>语法： </a:t>
            </a:r>
            <a:endParaRPr lang="en-US" altLang="zh-CN" dirty="0" smtClean="0"/>
          </a:p>
          <a:p>
            <a:r>
              <a:rPr lang="en-US" altLang="zh-CN" dirty="0" smtClean="0"/>
              <a:t>select </a:t>
            </a:r>
            <a:r>
              <a:rPr lang="zh-CN" altLang="en-US" dirty="0"/>
              <a:t>字段列表 </a:t>
            </a:r>
            <a:r>
              <a:rPr lang="en-US" altLang="zh-CN" dirty="0"/>
              <a:t>from </a:t>
            </a:r>
            <a:r>
              <a:rPr lang="zh-CN" altLang="en-US" dirty="0"/>
              <a:t>表名  </a:t>
            </a:r>
            <a:r>
              <a:rPr lang="en-US" altLang="zh-CN" dirty="0"/>
              <a:t>[where </a:t>
            </a:r>
            <a:r>
              <a:rPr lang="zh-CN" altLang="en-US" dirty="0"/>
              <a:t>条件</a:t>
            </a:r>
            <a:r>
              <a:rPr lang="en-US" altLang="zh-CN" dirty="0" smtClean="0"/>
              <a:t>]</a:t>
            </a:r>
          </a:p>
          <a:p>
            <a:endParaRPr lang="en-US" altLang="zh-CN" dirty="0" smtClean="0"/>
          </a:p>
          <a:p>
            <a:r>
              <a:rPr lang="zh-CN" altLang="en-US" dirty="0" smtClean="0"/>
              <a:t>说明：</a:t>
            </a:r>
            <a:endParaRPr lang="en-US" altLang="zh-CN" dirty="0" smtClean="0"/>
          </a:p>
          <a:p>
            <a:r>
              <a:rPr lang="zh-CN" altLang="en-US" dirty="0" smtClean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）*，可以表示所有的字段列表。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2</a:t>
            </a:r>
            <a:r>
              <a:rPr lang="zh-CN" altLang="en-US" dirty="0" smtClean="0"/>
              <a:t>）字段</a:t>
            </a:r>
            <a:r>
              <a:rPr lang="zh-CN" altLang="en-US" dirty="0"/>
              <a:t>列表中，字段名之间用英文逗号分隔。</a:t>
            </a:r>
          </a:p>
          <a:p>
            <a:r>
              <a:rPr lang="zh-CN" altLang="en-US" dirty="0" smtClean="0"/>
              <a:t>（</a:t>
            </a:r>
            <a:r>
              <a:rPr lang="en-US" altLang="zh-CN" dirty="0" smtClean="0"/>
              <a:t>3</a:t>
            </a:r>
            <a:r>
              <a:rPr lang="zh-CN" altLang="en-US" dirty="0" smtClean="0"/>
              <a:t>）条件</a:t>
            </a:r>
            <a:r>
              <a:rPr lang="zh-CN" altLang="en-US" dirty="0"/>
              <a:t>中，常量是字符型、日期时间型的，要用英文单引号引起来。数值类型的不要引。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680154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620688"/>
            <a:ext cx="7992888" cy="5522956"/>
          </a:xfrm>
        </p:spPr>
        <p:txBody>
          <a:bodyPr/>
          <a:lstStyle/>
          <a:p>
            <a:r>
              <a:rPr lang="en-US" altLang="zh-CN" dirty="0"/>
              <a:t>1</a:t>
            </a:r>
            <a:r>
              <a:rPr lang="zh-CN" altLang="en-US" dirty="0"/>
              <a:t>、	查询表中得所有行、所有列的数据</a:t>
            </a:r>
          </a:p>
          <a:p>
            <a:r>
              <a:rPr lang="en-US" altLang="zh-CN" dirty="0"/>
              <a:t>select  *  from  student;</a:t>
            </a:r>
          </a:p>
          <a:p>
            <a:r>
              <a:rPr lang="zh-CN" altLang="en-US" dirty="0"/>
              <a:t>说明：（</a:t>
            </a:r>
            <a:r>
              <a:rPr lang="en-US" altLang="zh-CN" dirty="0"/>
              <a:t>1</a:t>
            </a:r>
            <a:r>
              <a:rPr lang="zh-CN" altLang="en-US" dirty="0"/>
              <a:t>）*，  表示所有列</a:t>
            </a:r>
          </a:p>
          <a:p>
            <a:r>
              <a:rPr lang="zh-CN" altLang="en-US" dirty="0"/>
              <a:t>     （</a:t>
            </a:r>
            <a:r>
              <a:rPr lang="en-US" altLang="zh-CN" dirty="0"/>
              <a:t>2</a:t>
            </a:r>
            <a:r>
              <a:rPr lang="zh-CN" altLang="en-US" dirty="0"/>
              <a:t>）无条件，表示所有行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  <a:p>
            <a:r>
              <a:rPr lang="en-US" altLang="zh-CN" dirty="0" smtClean="0"/>
              <a:t>2</a:t>
            </a:r>
            <a:r>
              <a:rPr lang="zh-CN" altLang="en-US" dirty="0" smtClean="0"/>
              <a:t>、查询</a:t>
            </a:r>
            <a:r>
              <a:rPr lang="zh-CN" altLang="en-US" dirty="0"/>
              <a:t>表中得所有行、部分列的数据</a:t>
            </a:r>
          </a:p>
          <a:p>
            <a:r>
              <a:rPr lang="en-US" altLang="zh-CN" dirty="0"/>
              <a:t>Select  </a:t>
            </a:r>
            <a:r>
              <a:rPr lang="en-US" altLang="zh-CN" dirty="0" err="1"/>
              <a:t>classno</a:t>
            </a:r>
            <a:r>
              <a:rPr lang="en-US" altLang="zh-CN" dirty="0"/>
              <a:t>,  </a:t>
            </a:r>
            <a:r>
              <a:rPr lang="en-US" altLang="zh-CN" dirty="0" err="1"/>
              <a:t>stuname</a:t>
            </a:r>
            <a:r>
              <a:rPr lang="en-US" altLang="zh-CN" dirty="0"/>
              <a:t>  from  student;</a:t>
            </a:r>
          </a:p>
          <a:p>
            <a:r>
              <a:rPr lang="zh-CN" altLang="en-US" dirty="0" smtClean="0"/>
              <a:t>说明：字段名之间用英文逗号间隔。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2890609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404664"/>
            <a:ext cx="8064896" cy="5738980"/>
          </a:xfrm>
        </p:spPr>
        <p:txBody>
          <a:bodyPr/>
          <a:lstStyle/>
          <a:p>
            <a:r>
              <a:rPr lang="en-US" altLang="zh-CN" dirty="0" smtClean="0"/>
              <a:t>3</a:t>
            </a:r>
            <a:r>
              <a:rPr lang="zh-CN" altLang="en-US" dirty="0" smtClean="0"/>
              <a:t>、查询</a:t>
            </a:r>
            <a:r>
              <a:rPr lang="zh-CN" altLang="en-US" dirty="0"/>
              <a:t>表中得部分行、所有列的数据</a:t>
            </a:r>
          </a:p>
          <a:p>
            <a:r>
              <a:rPr lang="en-US" altLang="zh-CN" dirty="0"/>
              <a:t>Select  *  from  student  where  </a:t>
            </a:r>
            <a:r>
              <a:rPr lang="en-US" altLang="zh-CN" dirty="0" err="1"/>
              <a:t>classno</a:t>
            </a:r>
            <a:r>
              <a:rPr lang="en-US" altLang="zh-CN" dirty="0"/>
              <a:t>='20000002</a:t>
            </a:r>
            <a:r>
              <a:rPr lang="en-US" altLang="zh-CN" dirty="0" smtClean="0"/>
              <a:t>';</a:t>
            </a:r>
          </a:p>
          <a:p>
            <a:r>
              <a:rPr lang="zh-CN" altLang="en-US" dirty="0" smtClean="0"/>
              <a:t>说明：部分行，即有条件查询，用</a:t>
            </a:r>
            <a:r>
              <a:rPr lang="en-US" altLang="zh-CN" dirty="0" smtClean="0"/>
              <a:t>where</a:t>
            </a:r>
            <a:r>
              <a:rPr lang="zh-CN" altLang="en-US" dirty="0" smtClean="0"/>
              <a:t>子句描述条件。</a:t>
            </a:r>
            <a:endParaRPr lang="en-US" altLang="zh-CN" dirty="0" smtClean="0"/>
          </a:p>
          <a:p>
            <a:r>
              <a:rPr lang="zh-CN" altLang="en-US" dirty="0" smtClean="0"/>
              <a:t>显示条件为真的记录。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4</a:t>
            </a:r>
            <a:r>
              <a:rPr lang="zh-CN" altLang="en-US" dirty="0" smtClean="0"/>
              <a:t>、查询</a:t>
            </a:r>
            <a:r>
              <a:rPr lang="zh-CN" altLang="en-US" dirty="0"/>
              <a:t>表中得部分行、部分列的数据</a:t>
            </a:r>
          </a:p>
          <a:p>
            <a:r>
              <a:rPr lang="en-US" altLang="zh-CN" dirty="0"/>
              <a:t>Select  </a:t>
            </a:r>
            <a:r>
              <a:rPr lang="en-US" altLang="zh-CN" dirty="0" err="1"/>
              <a:t>classno</a:t>
            </a:r>
            <a:r>
              <a:rPr lang="en-US" altLang="zh-CN" dirty="0"/>
              <a:t>,  </a:t>
            </a:r>
            <a:r>
              <a:rPr lang="en-US" altLang="zh-CN" dirty="0" err="1"/>
              <a:t>stuname</a:t>
            </a:r>
            <a:r>
              <a:rPr lang="en-US" altLang="zh-CN" dirty="0"/>
              <a:t>  from  student  where  </a:t>
            </a:r>
            <a:r>
              <a:rPr lang="en-US" altLang="zh-CN" dirty="0" err="1"/>
              <a:t>classno</a:t>
            </a:r>
            <a:r>
              <a:rPr lang="en-US" altLang="zh-CN" dirty="0"/>
              <a:t>='20000002</a:t>
            </a:r>
            <a:r>
              <a:rPr lang="en-US" altLang="zh-CN" dirty="0" smtClean="0"/>
              <a:t>';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8477063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43608" y="476672"/>
            <a:ext cx="6583288" cy="533400"/>
          </a:xfrm>
        </p:spPr>
        <p:txBody>
          <a:bodyPr/>
          <a:lstStyle/>
          <a:p>
            <a:r>
              <a:rPr lang="zh-CN" altLang="en-US" dirty="0" smtClean="0"/>
              <a:t>课堂练习：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24744"/>
            <a:ext cx="8424936" cy="5018900"/>
          </a:xfrm>
        </p:spPr>
        <p:txBody>
          <a:bodyPr/>
          <a:lstStyle/>
          <a:p>
            <a:r>
              <a:rPr lang="en-US" altLang="zh-CN" dirty="0" smtClean="0"/>
              <a:t>1</a:t>
            </a:r>
            <a:r>
              <a:rPr lang="zh-CN" altLang="en-US" dirty="0" smtClean="0"/>
              <a:t>、显示表</a:t>
            </a:r>
            <a:r>
              <a:rPr lang="en-US" altLang="zh-CN" dirty="0" smtClean="0"/>
              <a:t>course</a:t>
            </a:r>
            <a:r>
              <a:rPr lang="zh-CN" altLang="en-US" dirty="0" smtClean="0"/>
              <a:t>中的所有数据（即：所有行、所有列）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2</a:t>
            </a:r>
            <a:r>
              <a:rPr lang="zh-CN" altLang="en-US" dirty="0"/>
              <a:t>、显示表</a:t>
            </a:r>
            <a:r>
              <a:rPr lang="en-US" altLang="zh-CN" dirty="0"/>
              <a:t>course</a:t>
            </a:r>
            <a:r>
              <a:rPr lang="zh-CN" altLang="en-US" dirty="0"/>
              <a:t>中，</a:t>
            </a:r>
            <a:r>
              <a:rPr lang="zh-CN" altLang="en-US" dirty="0" smtClean="0"/>
              <a:t>学分（即</a:t>
            </a:r>
            <a:r>
              <a:rPr lang="en-US" altLang="zh-CN" dirty="0" smtClean="0"/>
              <a:t>credit</a:t>
            </a:r>
            <a:r>
              <a:rPr lang="zh-CN" altLang="en-US" dirty="0" smtClean="0"/>
              <a:t>）等于</a:t>
            </a:r>
            <a:r>
              <a:rPr lang="en-US" altLang="zh-CN" dirty="0" smtClean="0"/>
              <a:t>2</a:t>
            </a:r>
            <a:r>
              <a:rPr lang="zh-CN" altLang="en-US" dirty="0" smtClean="0"/>
              <a:t>的所有课程数据（即：部分行、所有列）。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3</a:t>
            </a:r>
            <a:r>
              <a:rPr lang="zh-CN" altLang="en-US" dirty="0" smtClean="0"/>
              <a:t>、只显示</a:t>
            </a:r>
            <a:r>
              <a:rPr lang="zh-CN" altLang="en-US" dirty="0"/>
              <a:t>表</a:t>
            </a:r>
            <a:r>
              <a:rPr lang="en-US" altLang="zh-CN" dirty="0"/>
              <a:t>course</a:t>
            </a:r>
            <a:r>
              <a:rPr lang="zh-CN" altLang="en-US" dirty="0" smtClean="0"/>
              <a:t>中所有记录的课程名、教师、学分</a:t>
            </a:r>
            <a:endParaRPr lang="en-US" altLang="zh-CN" dirty="0" smtClean="0"/>
          </a:p>
          <a:p>
            <a:r>
              <a:rPr lang="zh-CN" altLang="en-US" dirty="0" smtClean="0"/>
              <a:t>（即：所有行、部分列）。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4</a:t>
            </a:r>
            <a:r>
              <a:rPr lang="zh-CN" altLang="en-US" dirty="0"/>
              <a:t>、只显示表</a:t>
            </a:r>
            <a:r>
              <a:rPr lang="en-US" altLang="zh-CN" dirty="0"/>
              <a:t>course</a:t>
            </a:r>
            <a:r>
              <a:rPr lang="zh-CN" altLang="en-US" dirty="0"/>
              <a:t>中学分（即</a:t>
            </a:r>
            <a:r>
              <a:rPr lang="en-US" altLang="zh-CN" dirty="0"/>
              <a:t>credit</a:t>
            </a:r>
            <a:r>
              <a:rPr lang="zh-CN" altLang="en-US" dirty="0"/>
              <a:t>）等于</a:t>
            </a:r>
            <a:r>
              <a:rPr lang="en-US" altLang="zh-CN" dirty="0"/>
              <a:t>2</a:t>
            </a:r>
            <a:r>
              <a:rPr lang="zh-CN" altLang="en-US" dirty="0" smtClean="0"/>
              <a:t>的课程</a:t>
            </a:r>
            <a:r>
              <a:rPr lang="zh-CN" altLang="en-US" dirty="0"/>
              <a:t>名、教师、</a:t>
            </a:r>
            <a:r>
              <a:rPr lang="zh-CN" altLang="en-US" dirty="0" smtClean="0"/>
              <a:t>学分（</a:t>
            </a:r>
            <a:r>
              <a:rPr lang="zh-CN" altLang="en-US" dirty="0"/>
              <a:t>即</a:t>
            </a:r>
            <a:r>
              <a:rPr lang="zh-CN" altLang="en-US" dirty="0" smtClean="0"/>
              <a:t>：部分行</a:t>
            </a:r>
            <a:r>
              <a:rPr lang="zh-CN" altLang="en-US" dirty="0"/>
              <a:t>、部分列）。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08509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MS_PPTBrainstorm_TP01018437">
  <a:themeElements>
    <a:clrScheme name="MS_PPTBrainstorm_TP01018437 6">
      <a:dk1>
        <a:srgbClr val="000066"/>
      </a:dk1>
      <a:lt1>
        <a:srgbClr val="000099"/>
      </a:lt1>
      <a:dk2>
        <a:srgbClr val="00CC00"/>
      </a:dk2>
      <a:lt2>
        <a:srgbClr val="FFCC00"/>
      </a:lt2>
      <a:accent1>
        <a:srgbClr val="3333FF"/>
      </a:accent1>
      <a:accent2>
        <a:srgbClr val="3333CC"/>
      </a:accent2>
      <a:accent3>
        <a:srgbClr val="AAAACA"/>
      </a:accent3>
      <a:accent4>
        <a:srgbClr val="000056"/>
      </a:accent4>
      <a:accent5>
        <a:srgbClr val="ADADFF"/>
      </a:accent5>
      <a:accent6>
        <a:srgbClr val="2D2DB9"/>
      </a:accent6>
      <a:hlink>
        <a:srgbClr val="0099FF"/>
      </a:hlink>
      <a:folHlink>
        <a:srgbClr val="CC9900"/>
      </a:folHlink>
    </a:clrScheme>
    <a:fontScheme name="MS_PPTBrainstorm_TP01018437">
      <a:majorFont>
        <a:latin typeface="宋体"/>
        <a:ea typeface="宋体"/>
        <a:cs typeface=""/>
      </a:majorFont>
      <a:minorFont>
        <a:latin typeface="宋体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S_PPTBrainstorm_TP01018437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S_PPTBrainstorm_TP01018437 6">
        <a:dk1>
          <a:srgbClr val="000066"/>
        </a:dk1>
        <a:lt1>
          <a:srgbClr val="000099"/>
        </a:lt1>
        <a:dk2>
          <a:srgbClr val="00CC00"/>
        </a:dk2>
        <a:lt2>
          <a:srgbClr val="FF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000056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2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ppt/theme/themeOverride3.xml><?xml version="1.0" encoding="utf-8"?>
<a:themeOverride xmlns:a="http://schemas.openxmlformats.org/drawingml/2006/main">
  <a:clrScheme name="MS_PPTBrainstorm_TP01018437 4">
    <a:dk1>
      <a:srgbClr val="FFCC00"/>
    </a:dk1>
    <a:lt1>
      <a:srgbClr val="FFFFCC"/>
    </a:lt1>
    <a:dk2>
      <a:srgbClr val="000099"/>
    </a:dk2>
    <a:lt2>
      <a:srgbClr val="00CC00"/>
    </a:lt2>
    <a:accent1>
      <a:srgbClr val="3333FF"/>
    </a:accent1>
    <a:accent2>
      <a:srgbClr val="3333CC"/>
    </a:accent2>
    <a:accent3>
      <a:srgbClr val="AAAACA"/>
    </a:accent3>
    <a:accent4>
      <a:srgbClr val="DADAAE"/>
    </a:accent4>
    <a:accent5>
      <a:srgbClr val="ADADFF"/>
    </a:accent5>
    <a:accent6>
      <a:srgbClr val="2D2DB9"/>
    </a:accent6>
    <a:hlink>
      <a:srgbClr val="0099FF"/>
    </a:hlink>
    <a:folHlink>
      <a:srgbClr val="CC99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348</Words>
  <Application>Microsoft Office PowerPoint</Application>
  <PresentationFormat>全屏显示(4:3)</PresentationFormat>
  <Paragraphs>52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7_MS_PPTBrainstorm_TP01018437</vt:lpstr>
      <vt:lpstr>第3章 SQL查询操作</vt:lpstr>
      <vt:lpstr>第1节、相等查询</vt:lpstr>
      <vt:lpstr>PowerPoint 演示文稿</vt:lpstr>
      <vt:lpstr>PowerPoint 演示文稿</vt:lpstr>
      <vt:lpstr>PowerPoint 演示文稿</vt:lpstr>
      <vt:lpstr>课堂练习：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数据库原理与应用 （MYSQL）</dc:title>
  <dc:creator>ASUS</dc:creator>
  <cp:lastModifiedBy>李维权</cp:lastModifiedBy>
  <cp:revision>492</cp:revision>
  <dcterms:created xsi:type="dcterms:W3CDTF">2023-09-01T01:54:43Z</dcterms:created>
  <dcterms:modified xsi:type="dcterms:W3CDTF">2024-10-22T00:44:04Z</dcterms:modified>
</cp:coreProperties>
</file>